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92" r:id="rId11"/>
    <p:sldId id="293" r:id="rId12"/>
    <p:sldId id="294" r:id="rId13"/>
    <p:sldId id="264" r:id="rId14"/>
    <p:sldId id="266" r:id="rId15"/>
    <p:sldId id="295" r:id="rId16"/>
    <p:sldId id="267" r:id="rId17"/>
    <p:sldId id="268" r:id="rId18"/>
    <p:sldId id="296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4" r:id="rId34"/>
    <p:sldId id="283" r:id="rId35"/>
    <p:sldId id="285" r:id="rId36"/>
    <p:sldId id="286" r:id="rId37"/>
    <p:sldId id="288" r:id="rId38"/>
    <p:sldId id="289" r:id="rId39"/>
    <p:sldId id="287" r:id="rId40"/>
    <p:sldId id="290" r:id="rId41"/>
    <p:sldId id="29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61"/>
    <p:restoredTop sz="90292"/>
  </p:normalViewPr>
  <p:slideViewPr>
    <p:cSldViewPr snapToGrid="0" snapToObjects="1">
      <p:cViewPr varScale="1">
        <p:scale>
          <a:sx n="188" d="100"/>
          <a:sy n="188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D377-C330-EF49-AE41-B125E3E73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F16B2-B555-0B44-9279-8317A0F9D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59A31-9C44-6A46-8F92-FB3C162A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42F1-7291-944C-B4D5-5A958EC8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0270-9E96-6B45-AB2F-0C3DAFA4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9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0BAC-01F2-3046-93E1-DD5F52A5F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5EDC7-D656-0E4D-8EE6-203AA61F8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09D8F-0D70-FE4F-9E57-8E8E153F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D70F-BB52-4446-91A1-AB8ACD48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6AAA5-EBC4-4642-AD7D-19348F0E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7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1B78F-9FB4-5246-BFFB-5397BE1A2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72A93-46F3-3648-BAA6-5E20F90EE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8B5B-3C8B-5243-8B70-93E0A7B09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B52A2-AFD2-0E4C-9C1B-DC85AF15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7962-6D98-D340-9AFA-271399D6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5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F5F4-67BB-AC45-B763-6ADBFF13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5C73A-92C0-F542-8639-EADC2CBDD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924D4-32BB-6146-A76A-914608F0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31E8A-80F1-594D-94A2-5EDD5D0D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BB1D2-F261-F742-B669-8A012661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3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8C93-5E44-E143-8252-38E8C4FE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D1D4-8E01-D345-9357-C2654ED1B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9E3F-106F-F34F-848D-732BBFB3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367BE-7800-E94A-8337-EEA6F35E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613DE-1FDD-D144-BC13-2397FACD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47E6-6B2E-BD44-B8D9-5B1BE4B4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0509-3CD9-F249-8B11-0AB615CA8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BFCB8-37FC-3D4A-AC63-5A0D3871A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D54EA-84C8-464F-B072-9BEC9D24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F9589-B60A-2B43-B570-6A0CD56B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1FC1D-35DD-F548-9960-27F8D835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8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FA38-EB17-C940-9C65-970D9204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5819-173D-E44F-9B65-1071B37EF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3C2DC-E7AB-4B4D-B004-ADAD57E47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08D8-21E0-F740-A83E-D7F4D51B1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A3A4B-AF3B-3149-8C8D-A448CAC62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1602F-2566-B84D-BF4B-C5B83F8E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C4F63-A25A-9547-80A1-8801980C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29AA7-77E3-9147-B396-D8A91BA9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6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406C-15CE-7640-9C2B-D5AC0EF1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6C414-D6B7-384D-91CE-776BA3CE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D51D5-7D21-6F4A-B4E8-91C766F87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DB48E-1C79-CA44-9021-EB10B480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6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11DC3-EADF-BD44-ACC9-B75A6C6C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1931E-0848-614F-BD08-CB8C0BCF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91B12-82ED-1D47-9DAE-A9E27338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7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4BB9-84FA-5549-BE2F-16BD1B842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79803-B4AC-114D-980B-A9148B6B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07464-0840-6344-8921-BA4FE65A8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7079C-03BE-254C-BA01-45FE6CFD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5D1A-FC98-DE42-9A21-B385F684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A7B35-D4F3-A04C-AC29-5AF8F1F8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E8A6-BD06-D74F-AEFC-E9B1D84A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0E7D7-8AD4-C94D-88BC-71F578D8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5600C-7834-E44D-B83F-4EAF3B439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7BCE8-83E7-304C-9B52-650F6306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F85A1-61AC-9A40-ABEF-07166815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7C009-1792-A24C-A9BC-C2D82166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6BECF-A9BB-C647-A6FE-10E15728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41222-5DAA-734E-9843-280A30575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2444C-DEE3-1049-AC59-F09B2DFD3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0CE7E-C870-584A-B48E-66F751F53B1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3C3CB-6FE3-A247-8AAC-CD93F0548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EB4F1-5DEA-BA4A-B468-050EF0473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7D9C-912C-C043-8004-F7BFA1C3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as.web.cern.ch/schools/erice-201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BDD2-03A3-CC45-A9C2-BDAAC307BE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Proton Synchrotron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FA780-9FF3-7B43-9532-D46FD84D6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4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5EE7-54D6-414D-A6CF-274E0AD6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2C166-F609-8948-BFE4-B495ECC7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3" y="1951038"/>
            <a:ext cx="7370774" cy="46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D8FB-DECC-954F-8EAA-DB4AFAC2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Synchrotrons in RHIC complex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F6780-F1DE-574D-84F5-A096528B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2125661"/>
            <a:ext cx="3341688" cy="3296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8C697C-AFD7-0049-AA08-6CED192C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75" y="2781300"/>
            <a:ext cx="6658162" cy="219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039A9-50A1-7447-9F56-8F5562D27358}"/>
              </a:ext>
            </a:extLst>
          </p:cNvPr>
          <p:cNvSpPr txBox="1"/>
          <p:nvPr/>
        </p:nvSpPr>
        <p:spPr>
          <a:xfrm>
            <a:off x="942975" y="5829300"/>
            <a:ext cx="3557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Booster, from 200 MeV proton/ 2MeV ion to 100MeV/nucleon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AF5AB-F411-4348-913A-A9EB4C7CF57B}"/>
              </a:ext>
            </a:extLst>
          </p:cNvPr>
          <p:cNvSpPr txBox="1"/>
          <p:nvPr/>
        </p:nvSpPr>
        <p:spPr>
          <a:xfrm>
            <a:off x="5184775" y="5829300"/>
            <a:ext cx="665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 Gradient Synchrotron, accelerate to ~9 GeV/ nucleon.</a:t>
            </a:r>
          </a:p>
        </p:txBody>
      </p:sp>
    </p:spTree>
    <p:extLst>
      <p:ext uri="{BB962C8B-B14F-4D97-AF65-F5344CB8AC3E}">
        <p14:creationId xmlns:p14="http://schemas.microsoft.com/office/powerpoint/2010/main" val="190221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48A2-95E2-184C-86DC-750A1C3A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Synchrotrons in LHC complex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E1E9D-158E-324D-A3C4-EE3BBE0A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857374"/>
            <a:ext cx="3586163" cy="2390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B20A09-8A5B-FB45-8B06-8898B9AD9902}"/>
              </a:ext>
            </a:extLst>
          </p:cNvPr>
          <p:cNvSpPr txBox="1"/>
          <p:nvPr/>
        </p:nvSpPr>
        <p:spPr>
          <a:xfrm>
            <a:off x="238125" y="4248149"/>
            <a:ext cx="328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Proton Synchrotron Booster (50MeV to 1.4 GeV)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8404-F4B5-F948-BE85-5C3417F9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588" y="4071938"/>
            <a:ext cx="3568260" cy="2679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3F24C-1442-534A-B206-F768D227626B}"/>
              </a:ext>
            </a:extLst>
          </p:cNvPr>
          <p:cNvSpPr txBox="1"/>
          <p:nvPr/>
        </p:nvSpPr>
        <p:spPr>
          <a:xfrm>
            <a:off x="4071205" y="3425607"/>
            <a:ext cx="328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Proton Synchrotron (1.4 GeV to 25 GeV), 628m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1458A-FC8D-9345-8841-342C65941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5073868"/>
            <a:ext cx="2576014" cy="16779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B2ECDE-134D-F84E-B9A2-FD3AFB1DF8E9}"/>
              </a:ext>
            </a:extLst>
          </p:cNvPr>
          <p:cNvSpPr/>
          <p:nvPr/>
        </p:nvSpPr>
        <p:spPr>
          <a:xfrm>
            <a:off x="1526132" y="4799508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PT Serif" panose="020A0603040505020204" pitchFamily="18" charset="77"/>
              </a:rPr>
              <a:t>Low Energy Ion Ring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052F75-9C1E-634B-B51E-1084927D1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247" y="1718171"/>
            <a:ext cx="4525539" cy="3486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0D86D-528D-A24C-9465-956B3EFAD760}"/>
              </a:ext>
            </a:extLst>
          </p:cNvPr>
          <p:cNvSpPr txBox="1"/>
          <p:nvPr/>
        </p:nvSpPr>
        <p:spPr>
          <a:xfrm>
            <a:off x="8639938" y="5266530"/>
            <a:ext cx="328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Proton Synchrotron (25 GeV to 450 GeV), 7 km</a:t>
            </a:r>
          </a:p>
        </p:txBody>
      </p:sp>
    </p:spTree>
    <p:extLst>
      <p:ext uri="{BB962C8B-B14F-4D97-AF65-F5344CB8AC3E}">
        <p14:creationId xmlns:p14="http://schemas.microsoft.com/office/powerpoint/2010/main" val="188151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0A020-294E-804B-AF9E-0E0CBE12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9350C-7974-D44F-A3BA-7AFBFAC8D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59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9ED81-1826-B54F-B9E1-FDDA505B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BDDC3A-08C5-DF45-ABCD-963C8E090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Goal: “Put beam in to synchrotron at its lowest energy (injection energy).”</a:t>
            </a:r>
          </a:p>
          <a:p>
            <a:r>
              <a:rPr lang="en-US" dirty="0"/>
              <a:t>To the zero’s order, it looks like the right figure.</a:t>
            </a:r>
          </a:p>
          <a:p>
            <a:r>
              <a:rPr lang="en-US" dirty="0"/>
              <a:t>More requirements:</a:t>
            </a:r>
          </a:p>
          <a:p>
            <a:pPr lvl="1"/>
            <a:r>
              <a:rPr lang="en-US" dirty="0"/>
              <a:t>Need to inject h particles, h&gt;&gt;1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injected bunch not affect 1…i-1 bunches</a:t>
            </a:r>
          </a:p>
          <a:p>
            <a:pPr lvl="1"/>
            <a:r>
              <a:rPr lang="en-US" dirty="0"/>
              <a:t>Need time-depend kicks</a:t>
            </a:r>
          </a:p>
          <a:p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40B2E391-BC96-8547-B0B2-0AA9F216452E}"/>
              </a:ext>
            </a:extLst>
          </p:cNvPr>
          <p:cNvSpPr/>
          <p:nvPr/>
        </p:nvSpPr>
        <p:spPr>
          <a:xfrm>
            <a:off x="7734300" y="2628900"/>
            <a:ext cx="3987800" cy="4025900"/>
          </a:xfrm>
          <a:prstGeom prst="donut">
            <a:avLst>
              <a:gd name="adj" fmla="val 3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79F3979B-5D71-6647-8A36-D139860E704C}"/>
              </a:ext>
            </a:extLst>
          </p:cNvPr>
          <p:cNvSpPr/>
          <p:nvPr/>
        </p:nvSpPr>
        <p:spPr>
          <a:xfrm rot="14938275">
            <a:off x="10052051" y="1693863"/>
            <a:ext cx="2971800" cy="1600200"/>
          </a:xfrm>
          <a:prstGeom prst="blockArc">
            <a:avLst>
              <a:gd name="adj1" fmla="val 12986667"/>
              <a:gd name="adj2" fmla="val 0"/>
              <a:gd name="adj3" fmla="val 9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6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E5E9-E8B6-524B-A481-A7E88CDC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Bunch Filling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8B95-6E84-5E40-8ED8-70E35AE9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08"/>
            <a:ext cx="2865317" cy="2151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AA96F-8A93-0249-BDF8-83993FEC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317" y="2561430"/>
            <a:ext cx="2750823" cy="196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E5C23-F01B-FF4B-B2A0-7E3D6B699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86" y="2455456"/>
            <a:ext cx="2949710" cy="2113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3867-946D-354C-B79B-6D51B7A08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42" y="2420808"/>
            <a:ext cx="3108559" cy="225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C8E1-0E91-9448-91E2-BE8EA4ED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One-turn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66E1A-19C7-C942-822C-C3259F1B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scheme: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71D56-97FE-3E43-B78C-0EF53648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40981" y="301965"/>
            <a:ext cx="4110038" cy="86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30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998A-96D7-C24A-993D-DAD2FE21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layouts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DF4EF-2523-B840-84B5-AF12F30B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1690688"/>
            <a:ext cx="7391400" cy="215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AB6A9-0FB0-D341-8102-F70D9637EAD9}"/>
              </a:ext>
            </a:extLst>
          </p:cNvPr>
          <p:cNvSpPr txBox="1"/>
          <p:nvPr/>
        </p:nvSpPr>
        <p:spPr>
          <a:xfrm>
            <a:off x="1071563" y="2171700"/>
            <a:ext cx="22431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RHIC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0AA08-5D31-B14C-8913-DAF4DEA4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3913188"/>
            <a:ext cx="6711950" cy="2007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7CD29-050F-D948-9E2B-D770993C9C95}"/>
              </a:ext>
            </a:extLst>
          </p:cNvPr>
          <p:cNvSpPr txBox="1"/>
          <p:nvPr/>
        </p:nvSpPr>
        <p:spPr>
          <a:xfrm>
            <a:off x="1071563" y="4547633"/>
            <a:ext cx="22431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LHC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3522E-3AA2-374F-8666-36AA490E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5" y="5284111"/>
            <a:ext cx="4762500" cy="15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0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B746-0056-8C44-BC65-36173968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E9EAD-E48B-AD45-86D0-14869CDC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68" y="2831368"/>
            <a:ext cx="9288463" cy="1073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B3319-BE76-884B-AB2E-E02CEF1F79FC}"/>
              </a:ext>
            </a:extLst>
          </p:cNvPr>
          <p:cNvSpPr txBox="1"/>
          <p:nvPr/>
        </p:nvSpPr>
        <p:spPr>
          <a:xfrm>
            <a:off x="657224" y="1690688"/>
            <a:ext cx="8901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know the </a:t>
            </a:r>
            <a:r>
              <a:rPr lang="en-US" sz="2400" dirty="0" err="1"/>
              <a:t>twiss</a:t>
            </a:r>
            <a:r>
              <a:rPr lang="en-US" sz="2400" dirty="0"/>
              <a:t> parameter of both end and phase advance in between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BD7F0-E8A7-7144-8C27-7594BD560236}"/>
              </a:ext>
            </a:extLst>
          </p:cNvPr>
          <p:cNvSpPr txBox="1"/>
          <p:nvPr/>
        </p:nvSpPr>
        <p:spPr>
          <a:xfrm>
            <a:off x="1333500" y="48895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 represents the kicker.  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represents the septum.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F9BE90-822D-1644-84AB-732DCDA8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84143" y="3202212"/>
            <a:ext cx="2115633" cy="44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FCF-E032-5649-B53B-80ECB819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phase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D8344-9340-0C48-86E8-9CAA7E63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3806" y="973138"/>
            <a:ext cx="2311400" cy="374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A32A0-6D20-8047-A2DD-614EB3D5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12000" y="966788"/>
            <a:ext cx="2311400" cy="375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4D6FD-87E5-C146-BA55-40A30F27B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07456" y="3448051"/>
            <a:ext cx="2311400" cy="375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F3E76-A50D-9F43-8A36-DDE443346828}"/>
              </a:ext>
            </a:extLst>
          </p:cNvPr>
          <p:cNvSpPr txBox="1"/>
          <p:nvPr/>
        </p:nvSpPr>
        <p:spPr>
          <a:xfrm>
            <a:off x="6096000" y="4171950"/>
            <a:ext cx="5548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injected bunch experience three necessary steps in phase space, which put the bunch exactly same location in phase space, as other circulating bunches.</a:t>
            </a:r>
          </a:p>
          <a:p>
            <a:endParaRPr lang="en-US" dirty="0"/>
          </a:p>
          <a:p>
            <a:r>
              <a:rPr lang="en-US" dirty="0"/>
              <a:t>The circulating bunch does not experience this due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separation at septum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separation at injection kicker.</a:t>
            </a:r>
          </a:p>
        </p:txBody>
      </p:sp>
    </p:spTree>
    <p:extLst>
      <p:ext uri="{BB962C8B-B14F-4D97-AF65-F5344CB8AC3E}">
        <p14:creationId xmlns:p14="http://schemas.microsoft.com/office/powerpoint/2010/main" val="417263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539C-6DC6-1740-A2F1-CF9ED78A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LHC Accelerator Complex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15EC0-43F2-0446-8AA0-29CED0E3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33" y="1536728"/>
            <a:ext cx="7896534" cy="51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5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6FAC-08C2-C94E-8EA7-761DF082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E6AD5-2DBF-F342-B44E-8B48059F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49182" y="1278206"/>
            <a:ext cx="4452937" cy="642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020FD-880B-704B-A055-8E6F8EA7B984}"/>
              </a:ext>
            </a:extLst>
          </p:cNvPr>
          <p:cNvSpPr txBox="1"/>
          <p:nvPr/>
        </p:nvSpPr>
        <p:spPr>
          <a:xfrm>
            <a:off x="3482706" y="1892856"/>
            <a:ext cx="13858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Septum Coil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E7DD-ED9B-4541-8407-E430A6B03309}"/>
              </a:ext>
            </a:extLst>
          </p:cNvPr>
          <p:cNvSpPr txBox="1"/>
          <p:nvPr/>
        </p:nvSpPr>
        <p:spPr>
          <a:xfrm>
            <a:off x="7386102" y="5867956"/>
            <a:ext cx="62759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Yoke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12C2F-6492-B140-BB8F-6B20EE24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35065" y="446690"/>
            <a:ext cx="3065978" cy="3108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E8477-1BA4-F343-A65E-E2CE3394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108" y="3073400"/>
            <a:ext cx="4584700" cy="378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5C88A-AEE6-7648-9367-5BF446EB40A9}"/>
              </a:ext>
            </a:extLst>
          </p:cNvPr>
          <p:cNvSpPr txBox="1"/>
          <p:nvPr/>
        </p:nvSpPr>
        <p:spPr>
          <a:xfrm>
            <a:off x="10429465" y="6243122"/>
            <a:ext cx="13858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Lambertson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5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695C-002D-E54C-B657-0E017E04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Kicker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825A0-E2A0-E649-8C35-1B9F6288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7" y="2286000"/>
            <a:ext cx="4932989" cy="385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A256D-1310-EF4D-9C6C-E2D28DC63A26}"/>
              </a:ext>
            </a:extLst>
          </p:cNvPr>
          <p:cNvSpPr txBox="1"/>
          <p:nvPr/>
        </p:nvSpPr>
        <p:spPr>
          <a:xfrm>
            <a:off x="1036637" y="2579688"/>
            <a:ext cx="326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RHIC Injection Kicker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D3F56-B1BD-5145-8125-5AE03E15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1474461"/>
            <a:ext cx="4432300" cy="2738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645D8-FB6B-794D-BF27-ACDA406DF3E4}"/>
              </a:ext>
            </a:extLst>
          </p:cNvPr>
          <p:cNvSpPr txBox="1"/>
          <p:nvPr/>
        </p:nvSpPr>
        <p:spPr>
          <a:xfrm>
            <a:off x="7277100" y="5322561"/>
            <a:ext cx="29083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Time for injecting the bunch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E60796-B5E3-BD4C-983C-C8AF7F2C5585}"/>
              </a:ext>
            </a:extLst>
          </p:cNvPr>
          <p:cNvCxnSpPr/>
          <p:nvPr/>
        </p:nvCxnSpPr>
        <p:spPr>
          <a:xfrm flipV="1">
            <a:off x="8407400" y="2120900"/>
            <a:ext cx="101600" cy="302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29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E63D-0727-1B4C-A43F-169AF2FC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Errors, Oscillations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86D0B-D46C-294E-B308-EB511634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9875" y="951962"/>
            <a:ext cx="2399224" cy="387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FD6AC-C98D-8547-BCC0-1C7164E1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40022" y="946664"/>
            <a:ext cx="2399225" cy="3887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0CF3A-0493-004D-8F72-B6F2EA6BC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6412" y="3630667"/>
            <a:ext cx="2386149" cy="3876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46678-C67E-2748-89F1-3E594A64E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43300" y="3622111"/>
            <a:ext cx="2392669" cy="388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7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EB39-4EA3-F544-9F27-B1AA312C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Error, Filamentation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82BC8-A92A-D743-BDAE-19C034F4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8512" y="1126051"/>
            <a:ext cx="1812781" cy="294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8F7F4-D8E8-C840-98B9-8BD28C4A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54228" y="1122810"/>
            <a:ext cx="1839323" cy="297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C74AF-9D0C-CC4A-9D0A-76332B9A5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48182" y="1097814"/>
            <a:ext cx="1839324" cy="2971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DCCA4-0BDE-B444-B7D5-872C7C55F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81920" y="3640021"/>
            <a:ext cx="1823506" cy="2944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086F7-B9DC-8E4A-BA61-9DF199E41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54227" y="3616829"/>
            <a:ext cx="1839323" cy="297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648E62-5337-4541-A542-172F9C3DB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249135" y="3620540"/>
            <a:ext cx="1837413" cy="29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F53A-D9EE-6946-9A5E-9754C123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Error, Filamentation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0A3A-1FB0-A143-AD1B-9FF19813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62747" y="1518964"/>
            <a:ext cx="2008456" cy="325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B8143-D63E-E149-A9A9-5C83113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84638" y="1518964"/>
            <a:ext cx="2008457" cy="3257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54C6-5CF8-3C4C-9AE6-7863CACA5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06532" y="1518964"/>
            <a:ext cx="2008457" cy="3257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99B48-1404-6744-8384-F3C57C794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59996" y="3970477"/>
            <a:ext cx="2013958" cy="325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5A38-5AC8-EA47-8F34-7C1DB0FF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62342" y="3990022"/>
            <a:ext cx="1950656" cy="315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793F43-4EB1-5F4C-B722-336113BA9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02076" y="3902120"/>
            <a:ext cx="2017368" cy="32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8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E33D-B772-4E48-AB31-D9067D9A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Error, Filamentation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DCB91-6FE8-434B-A48D-6475460F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10244" y="1394010"/>
            <a:ext cx="2919951" cy="4710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060E6-6403-C243-AA3E-99963B04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47693" y="1379596"/>
            <a:ext cx="2919952" cy="47389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19E26A-26CC-464C-8931-7DAE1824ADF2}"/>
              </a:ext>
            </a:extLst>
          </p:cNvPr>
          <p:cNvCxnSpPr/>
          <p:nvPr/>
        </p:nvCxnSpPr>
        <p:spPr>
          <a:xfrm>
            <a:off x="5757863" y="3743325"/>
            <a:ext cx="108585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312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456B-DC3D-1244-9093-0296ECFB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Error, Mismatch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E0A9B-2593-2C41-84FE-A650278B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90924" y="132738"/>
            <a:ext cx="5010150" cy="81260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90F9C4-8DE9-6541-B536-11080781C3A0}"/>
              </a:ext>
            </a:extLst>
          </p:cNvPr>
          <p:cNvSpPr/>
          <p:nvPr/>
        </p:nvSpPr>
        <p:spPr>
          <a:xfrm>
            <a:off x="5129213" y="6086475"/>
            <a:ext cx="4914900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0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467C-150D-AD41-9410-90E5A1D6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Emittance Blowup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8F51C-CCBB-3046-8903-48C24D50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Both Injection angle/position error and mismatch cause emittance blowup</a:t>
            </a:r>
          </a:p>
          <a:p>
            <a:r>
              <a:rPr lang="en-US" sz="3200" dirty="0"/>
              <a:t>The Blowup is due to filamentation</a:t>
            </a:r>
          </a:p>
          <a:p>
            <a:r>
              <a:rPr lang="en-US" sz="3200" dirty="0"/>
              <a:t>Filamentation is due to the frequency spread of the particles</a:t>
            </a:r>
          </a:p>
          <a:p>
            <a:pPr lvl="1"/>
            <a:r>
              <a:rPr lang="en-US" sz="2800" dirty="0"/>
              <a:t>Nonlinearity </a:t>
            </a:r>
          </a:p>
          <a:p>
            <a:pPr lvl="1"/>
            <a:r>
              <a:rPr lang="en-US" sz="2800" dirty="0"/>
              <a:t>Chromatic effect</a:t>
            </a:r>
          </a:p>
          <a:p>
            <a:r>
              <a:rPr lang="en-US" sz="3200" dirty="0"/>
              <a:t>Have to correct both the injection orbit and optical mismatch to avoid emittance growth.</a:t>
            </a:r>
          </a:p>
        </p:txBody>
      </p:sp>
    </p:spTree>
    <p:extLst>
      <p:ext uri="{BB962C8B-B14F-4D97-AF65-F5344CB8AC3E}">
        <p14:creationId xmlns:p14="http://schemas.microsoft.com/office/powerpoint/2010/main" val="3272737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CC01-F332-F54A-B3F0-1125F9A3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5802-44FD-0D4F-9F81-822534654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times it is impossible to have high intensity one-turn injection</a:t>
            </a:r>
          </a:p>
          <a:p>
            <a:pPr lvl="1"/>
            <a:r>
              <a:rPr lang="en-US" dirty="0"/>
              <a:t>Limited by the intensity of previous accelerator or source</a:t>
            </a:r>
          </a:p>
          <a:p>
            <a:pPr lvl="1"/>
            <a:r>
              <a:rPr lang="en-US" dirty="0"/>
              <a:t>Limited from space charge effect</a:t>
            </a:r>
          </a:p>
          <a:p>
            <a:r>
              <a:rPr lang="en-US" dirty="0"/>
              <a:t>Solution:  Multi-turn injection</a:t>
            </a:r>
          </a:p>
          <a:p>
            <a:r>
              <a:rPr lang="en-US" dirty="0"/>
              <a:t>Instead of one kicker, we need several fast dipole to create ‘bump’</a:t>
            </a:r>
          </a:p>
          <a:p>
            <a:r>
              <a:rPr lang="en-US" dirty="0"/>
              <a:t>These fast dipole create varying bump strength throughout the injection process</a:t>
            </a:r>
          </a:p>
          <a:p>
            <a:r>
              <a:rPr lang="en-US" dirty="0"/>
              <a:t>Well controlled transverse tune.</a:t>
            </a:r>
          </a:p>
          <a:p>
            <a:r>
              <a:rPr lang="en-US" dirty="0"/>
              <a:t>This is the process of ‘Painting in transverse phase space’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22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0AF4-31E2-B94B-B285-D58DF6C9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Idea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3F36A-137B-894B-ABAC-60290E668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83328" y="-335180"/>
            <a:ext cx="4176617" cy="89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2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659F-6D1E-B545-8265-3EFCF044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Synchrotron?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B3C0F-E1D1-CA41-9803-8F418257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2494288"/>
            <a:ext cx="1242860" cy="796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EE0108-3BCC-1444-8DC3-56A69D043F33}"/>
              </a:ext>
            </a:extLst>
          </p:cNvPr>
          <p:cNvSpPr txBox="1"/>
          <p:nvPr/>
        </p:nvSpPr>
        <p:spPr>
          <a:xfrm>
            <a:off x="563672" y="1892433"/>
            <a:ext cx="221154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Angular frequency: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7C6CF-8B64-384C-BC9F-7DD74EFEB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21" y="3486254"/>
            <a:ext cx="5415680" cy="337174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3B6280-CD75-9048-AAD9-EC01E15BE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20069"/>
              </p:ext>
            </p:extLst>
          </p:nvPr>
        </p:nvGraphicFramePr>
        <p:xfrm>
          <a:off x="5576301" y="719665"/>
          <a:ext cx="6335952" cy="268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988">
                  <a:extLst>
                    <a:ext uri="{9D8B030D-6E8A-4147-A177-3AD203B41FA5}">
                      <a16:colId xmlns:a16="http://schemas.microsoft.com/office/drawing/2014/main" val="3604009103"/>
                    </a:ext>
                  </a:extLst>
                </a:gridCol>
                <a:gridCol w="1583988">
                  <a:extLst>
                    <a:ext uri="{9D8B030D-6E8A-4147-A177-3AD203B41FA5}">
                      <a16:colId xmlns:a16="http://schemas.microsoft.com/office/drawing/2014/main" val="4081743038"/>
                    </a:ext>
                  </a:extLst>
                </a:gridCol>
                <a:gridCol w="1583988">
                  <a:extLst>
                    <a:ext uri="{9D8B030D-6E8A-4147-A177-3AD203B41FA5}">
                      <a16:colId xmlns:a16="http://schemas.microsoft.com/office/drawing/2014/main" val="3856364577"/>
                    </a:ext>
                  </a:extLst>
                </a:gridCol>
                <a:gridCol w="1583988">
                  <a:extLst>
                    <a:ext uri="{9D8B030D-6E8A-4147-A177-3AD203B41FA5}">
                      <a16:colId xmlns:a16="http://schemas.microsoft.com/office/drawing/2014/main" val="1367009639"/>
                    </a:ext>
                  </a:extLst>
                </a:gridCol>
              </a:tblGrid>
              <a:tr h="88745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Magnetic </a:t>
                      </a:r>
                    </a:p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273314"/>
                  </a:ext>
                </a:extLst>
              </a:tr>
              <a:tr h="887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Cyclotron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Change for relativistic particle.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Increase with ascending energy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819338"/>
                  </a:ext>
                </a:extLst>
              </a:tr>
              <a:tr h="887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Synchrotron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Keep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Keep Constant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700774"/>
                  </a:ext>
                </a:extLst>
              </a:tr>
            </a:tbl>
          </a:graphicData>
        </a:graphic>
      </p:graphicFrame>
      <p:pic>
        <p:nvPicPr>
          <p:cNvPr id="1026" name="Picture 2" descr="https://upload.wikimedia.org/wikipedia/commons/9/9f/University_of_Michigan_synchrotron.jpg">
            <a:extLst>
              <a:ext uri="{FF2B5EF4-FFF2-40B4-BE49-F238E27FC236}">
                <a16:creationId xmlns:a16="http://schemas.microsoft.com/office/drawing/2014/main" id="{7FF9CFEB-8853-2B4E-A8B3-F953C160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496" y="3504560"/>
            <a:ext cx="3863757" cy="33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1E3A5-B8EF-5F4E-85FA-A9699731E44F}"/>
              </a:ext>
            </a:extLst>
          </p:cNvPr>
          <p:cNvSpPr txBox="1"/>
          <p:nvPr/>
        </p:nvSpPr>
        <p:spPr>
          <a:xfrm>
            <a:off x="5834064" y="6410477"/>
            <a:ext cx="221154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synchrotron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2F986-1297-5D4E-8016-EECFD0958DC1}"/>
              </a:ext>
            </a:extLst>
          </p:cNvPr>
          <p:cNvSpPr txBox="1"/>
          <p:nvPr/>
        </p:nvSpPr>
        <p:spPr>
          <a:xfrm>
            <a:off x="5488619" y="3639546"/>
            <a:ext cx="2390252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Achieve high energy in circular ring</a:t>
            </a:r>
          </a:p>
        </p:txBody>
      </p:sp>
    </p:spTree>
    <p:extLst>
      <p:ext uri="{BB962C8B-B14F-4D97-AF65-F5344CB8AC3E}">
        <p14:creationId xmlns:p14="http://schemas.microsoft.com/office/powerpoint/2010/main" val="1405038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B303-740B-FB40-8357-77783AC1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1F653-F582-DB4C-9168-8F0BCEA02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56005" y="1321067"/>
            <a:ext cx="1998127" cy="3233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60EBF-F68E-8049-8FCD-7616A683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12519" y="1322128"/>
            <a:ext cx="2000250" cy="3233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0E018-2D70-AD48-A4D0-3AF0ACBA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61890" y="1330332"/>
            <a:ext cx="1988082" cy="320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D14C56-2929-0C45-9E67-F68D1363B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54943" y="3434425"/>
            <a:ext cx="2000251" cy="3233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A1BFC-7F62-D343-B0BC-B19AAEEB9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18758" y="3428186"/>
            <a:ext cx="2000251" cy="3246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5D220-BD2D-A04C-B69B-783FB0536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71811" y="3432707"/>
            <a:ext cx="2000252" cy="32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8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0221-5790-A242-A825-AB37412A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11370-9A37-BC48-AE4E-7A4F4F0D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02216" y="1150468"/>
            <a:ext cx="2319968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10901-70D1-1D4E-8020-7656E734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39688" y="1142058"/>
            <a:ext cx="2319970" cy="375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1DCC5-B468-894A-9120-391B188A7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83589" y="1144040"/>
            <a:ext cx="2319971" cy="3746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AB16D-B956-204C-AD9A-D1D7E6A8B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05428" y="3633920"/>
            <a:ext cx="2313542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50B0A-3307-9643-9880-99C5CBACE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38462" y="3629950"/>
            <a:ext cx="2322423" cy="3750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349B8D-7739-EC41-A1DD-0B805129A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086466" y="3627154"/>
            <a:ext cx="2318719" cy="37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1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CB35-1E95-C04F-95D1-CE86647B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exchange H-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19108-2361-A648-A3F4-DC69678B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77839" y="-287151"/>
            <a:ext cx="4318586" cy="8274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46AD05-6E20-4047-88B6-CAABE4625072}"/>
              </a:ext>
            </a:extLst>
          </p:cNvPr>
          <p:cNvSpPr txBox="1"/>
          <p:nvPr/>
        </p:nvSpPr>
        <p:spPr>
          <a:xfrm>
            <a:off x="7950200" y="1690688"/>
            <a:ext cx="393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Essential for low loss injection for high intensity beam. </a:t>
            </a:r>
          </a:p>
          <a:p>
            <a:r>
              <a:rPr lang="en-US" dirty="0"/>
              <a:t>May achieve ~0.02%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2847F-8D45-3949-A432-E4507292079A}"/>
              </a:ext>
            </a:extLst>
          </p:cNvPr>
          <p:cNvSpPr txBox="1"/>
          <p:nvPr/>
        </p:nvSpPr>
        <p:spPr>
          <a:xfrm>
            <a:off x="7845533" y="4306888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CEI, the best loss is 10%.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07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0A020-294E-804B-AF9E-0E0CBE12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9350C-7974-D44F-A3BA-7AFBFAC8D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7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61AA-C50C-8343-8A83-4ABFEE2D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541C-4608-9448-B7BC-7333ACBEF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extraction as reverse procedure of Injection (fast)</a:t>
            </a:r>
          </a:p>
          <a:p>
            <a:pPr lvl="1"/>
            <a:r>
              <a:rPr lang="en-US" dirty="0"/>
              <a:t>Single turn extraction</a:t>
            </a:r>
          </a:p>
          <a:p>
            <a:pPr lvl="1"/>
            <a:r>
              <a:rPr lang="en-US" dirty="0"/>
              <a:t>Multi-turn extraction (No resonance)</a:t>
            </a:r>
          </a:p>
          <a:p>
            <a:r>
              <a:rPr lang="en-US" dirty="0"/>
              <a:t>We can play more tricks with using nonlinear resonance</a:t>
            </a:r>
          </a:p>
          <a:p>
            <a:pPr lvl="1"/>
            <a:r>
              <a:rPr lang="en-US" dirty="0"/>
              <a:t>Nonlinear resonance slow extraction</a:t>
            </a:r>
          </a:p>
          <a:p>
            <a:pPr lvl="1"/>
            <a:r>
              <a:rPr lang="en-US" dirty="0"/>
              <a:t>Nonlinear low-loss extraction</a:t>
            </a:r>
          </a:p>
        </p:txBody>
      </p:sp>
    </p:spTree>
    <p:extLst>
      <p:ext uri="{BB962C8B-B14F-4D97-AF65-F5344CB8AC3E}">
        <p14:creationId xmlns:p14="http://schemas.microsoft.com/office/powerpoint/2010/main" val="3523418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854D-E711-874F-A95B-427FBD8F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1D87B-62A5-BA42-A282-A2E1C84E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912937"/>
            <a:ext cx="9067800" cy="431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87E9D-1AA6-6040-9F1D-880A56863DE2}"/>
              </a:ext>
            </a:extLst>
          </p:cNvPr>
          <p:cNvSpPr txBox="1"/>
          <p:nvPr/>
        </p:nvSpPr>
        <p:spPr>
          <a:xfrm>
            <a:off x="7815263" y="6453186"/>
            <a:ext cx="437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Matthew</a:t>
            </a:r>
            <a:r>
              <a:rPr lang="zh-CN" altLang="en-US" dirty="0"/>
              <a:t> </a:t>
            </a:r>
            <a:r>
              <a:rPr lang="en-US" altLang="zh-CN" dirty="0"/>
              <a:t>Fraser, CERN ACC. School,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75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4B8D-1890-A04B-8E40-E7D0555B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extraction (Non-resonance)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AD0BA-4CA9-BC49-A84D-B1CB7A8B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83819" y="-811721"/>
            <a:ext cx="4424362" cy="94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ACC8-783F-4647-BC65-44402C52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extraction (Non-resonance)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D2878-0DA6-6842-8BC2-83F7869D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1522" y="614362"/>
            <a:ext cx="4368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3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98A6-A93D-6942-B7C5-87124D01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extraction (Non-resonance)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14C7A-DBBA-2B42-9AAF-509096DD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scheme will extract the beam within few turns.</a:t>
            </a:r>
          </a:p>
          <a:p>
            <a:r>
              <a:rPr lang="en-US" dirty="0"/>
              <a:t>Beam loss is an issue.</a:t>
            </a:r>
          </a:p>
          <a:p>
            <a:r>
              <a:rPr lang="en-US" dirty="0"/>
              <a:t>Septum need to be very thin.</a:t>
            </a:r>
          </a:p>
          <a:p>
            <a:r>
              <a:rPr lang="en-US" dirty="0"/>
              <a:t>It is hard to have same intensity, emittance, centroid for every part of the beam.</a:t>
            </a:r>
          </a:p>
          <a:p>
            <a:endParaRPr lang="en-US" dirty="0"/>
          </a:p>
          <a:p>
            <a:r>
              <a:rPr lang="en-US" dirty="0"/>
              <a:t>We can use nonlinear resonance to do a better job.</a:t>
            </a:r>
          </a:p>
        </p:txBody>
      </p:sp>
    </p:spTree>
    <p:extLst>
      <p:ext uri="{BB962C8B-B14F-4D97-AF65-F5344CB8AC3E}">
        <p14:creationId xmlns:p14="http://schemas.microsoft.com/office/powerpoint/2010/main" val="765902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34C4-8412-A246-B8EA-86B16A6FD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Resonance (slow)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62888-AA36-A548-8FFB-D2461C58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36518" y="-509038"/>
            <a:ext cx="5430520" cy="9303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2BBE3-0F9C-8C41-89E9-45BA5AEC95D6}"/>
              </a:ext>
            </a:extLst>
          </p:cNvPr>
          <p:cNvSpPr txBox="1"/>
          <p:nvPr/>
        </p:nvSpPr>
        <p:spPr>
          <a:xfrm>
            <a:off x="9201150" y="2386013"/>
            <a:ext cx="2657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slow extraction</a:t>
            </a:r>
          </a:p>
          <a:p>
            <a:r>
              <a:rPr lang="en-US" dirty="0"/>
              <a:t>~1000 turns, perfect for low dose applications like medical applications</a:t>
            </a:r>
          </a:p>
          <a:p>
            <a:endParaRPr lang="en-US" dirty="0"/>
          </a:p>
          <a:p>
            <a:r>
              <a:rPr lang="en-US" dirty="0"/>
              <a:t>This example is third order resonance, when the tune is about 1/3 or 2/3</a:t>
            </a:r>
          </a:p>
          <a:p>
            <a:endParaRPr lang="en-US" dirty="0"/>
          </a:p>
          <a:p>
            <a:r>
              <a:rPr lang="en-US" dirty="0"/>
              <a:t>Still have loss at septum</a:t>
            </a:r>
          </a:p>
        </p:txBody>
      </p:sp>
    </p:spTree>
    <p:extLst>
      <p:ext uri="{BB962C8B-B14F-4D97-AF65-F5344CB8AC3E}">
        <p14:creationId xmlns:p14="http://schemas.microsoft.com/office/powerpoint/2010/main" val="407358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32F-FAC9-4647-8CBF-42EC6598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5BFE-A42E-134D-96E5-160B4BB4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 synchrotrons</a:t>
            </a:r>
          </a:p>
          <a:p>
            <a:r>
              <a:rPr lang="en-US" dirty="0"/>
              <a:t>Principle of operation</a:t>
            </a:r>
          </a:p>
          <a:p>
            <a:r>
              <a:rPr lang="en-US" dirty="0"/>
              <a:t>Synchrotron motions</a:t>
            </a:r>
          </a:p>
          <a:p>
            <a:r>
              <a:rPr lang="en-US" dirty="0"/>
              <a:t>Injection</a:t>
            </a:r>
          </a:p>
          <a:p>
            <a:r>
              <a:rPr lang="en-US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82518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615F-E7F3-7B4E-A3A8-96BAC8C5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Resonance Low Loss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2990-C9FB-8B46-A423-CDDC8C7AB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825" cy="435133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sextrupole</a:t>
            </a:r>
            <a:r>
              <a:rPr lang="en-US" dirty="0"/>
              <a:t> and Octupole to control the nonlinear island.  </a:t>
            </a:r>
          </a:p>
          <a:p>
            <a:r>
              <a:rPr lang="en-US" dirty="0"/>
              <a:t>The beam is split into many, usually 4 equally populated island and then use septum wire to extract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1946B-8A7B-1344-A9FC-D26226A5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55514" y="1199303"/>
            <a:ext cx="5262563" cy="560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17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1428-CC4A-2440-8413-E30B9601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7B5A0-49E0-9F4F-9B3C-D364AFEC3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Injection and extraction material are largely borrowed from:</a:t>
            </a:r>
          </a:p>
          <a:p>
            <a:r>
              <a:rPr lang="en-US" dirty="0">
                <a:hlinkClick r:id="rId2"/>
              </a:rPr>
              <a:t>http://cas.web.cern.ch/schools/erice-2017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4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49BB-37AF-4846-AAEE-6456F386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Earlier stage</a:t>
            </a:r>
          </a:p>
        </p:txBody>
      </p:sp>
      <p:pic>
        <p:nvPicPr>
          <p:cNvPr id="2050" name="Picture 2" descr="https://upload.wikimedia.org/wikipedia/commons/e/e6/Cosmotron_%28PSF%29.png">
            <a:extLst>
              <a:ext uri="{FF2B5EF4-FFF2-40B4-BE49-F238E27FC236}">
                <a16:creationId xmlns:a16="http://schemas.microsoft.com/office/drawing/2014/main" id="{EB62216A-76E6-DA4E-AD05-B767A488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0" y="1417161"/>
            <a:ext cx="9394521" cy="476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3463A4-F3A8-EA4C-8AFC-4E5B83FB3273}"/>
              </a:ext>
            </a:extLst>
          </p:cNvPr>
          <p:cNvSpPr txBox="1"/>
          <p:nvPr/>
        </p:nvSpPr>
        <p:spPr>
          <a:xfrm>
            <a:off x="713982" y="6182923"/>
            <a:ext cx="110479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Cosmotron at Brookhaven National Laboratory, 1948-1968, reach 3.3 GeV proton, Weak focusing accelerator. </a:t>
            </a:r>
          </a:p>
        </p:txBody>
      </p:sp>
    </p:spTree>
    <p:extLst>
      <p:ext uri="{BB962C8B-B14F-4D97-AF65-F5344CB8AC3E}">
        <p14:creationId xmlns:p14="http://schemas.microsoft.com/office/powerpoint/2010/main" val="144013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1A80-2D86-F34F-B18F-B775DF99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Earlier Stage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90BB4-64A0-6D4C-A776-8F4E1AD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430" y="1690688"/>
            <a:ext cx="5042784" cy="3796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B89519-FBA2-5741-AC85-92A68192B17B}"/>
              </a:ext>
            </a:extLst>
          </p:cNvPr>
          <p:cNvSpPr txBox="1"/>
          <p:nvPr/>
        </p:nvSpPr>
        <p:spPr>
          <a:xfrm>
            <a:off x="713982" y="5982506"/>
            <a:ext cx="110479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ADA collider at LNF in Frascati (1961-1964), reaches 250 MeV and achieve electron-position collision.</a:t>
            </a:r>
          </a:p>
        </p:txBody>
      </p:sp>
    </p:spTree>
    <p:extLst>
      <p:ext uri="{BB962C8B-B14F-4D97-AF65-F5344CB8AC3E}">
        <p14:creationId xmlns:p14="http://schemas.microsoft.com/office/powerpoint/2010/main" val="74449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69AF-CDC9-B047-BDF3-0D1EE302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461D-18E5-C34C-84CD-2B624F4E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As the energy/momentum of the particle increases, the magnetic field is also ramped so that the following relation holds:</a:t>
            </a:r>
          </a:p>
          <a:p>
            <a:endParaRPr lang="en-US" dirty="0"/>
          </a:p>
          <a:p>
            <a:r>
              <a:rPr lang="en-US" dirty="0"/>
              <a:t>The angular frequency gives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in ultra-relativistic case, the orbit and frequency can be ‘synchronized’ together.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588A1-4217-3645-B2E4-88D2C7C9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48" y="2830795"/>
            <a:ext cx="2159088" cy="361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5598F-AA0A-F846-96BC-9D61B4A56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545" y="2830795"/>
            <a:ext cx="3175127" cy="36147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E3AB7B5-8FC2-5D42-AEF0-24A038074D03}"/>
              </a:ext>
            </a:extLst>
          </p:cNvPr>
          <p:cNvSpPr/>
          <p:nvPr/>
        </p:nvSpPr>
        <p:spPr>
          <a:xfrm>
            <a:off x="4897677" y="2968668"/>
            <a:ext cx="876822" cy="125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1AC3-3CA2-F343-93F1-9947E0BC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464" y="3788045"/>
            <a:ext cx="3284690" cy="81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7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C35-F72E-3948-A40B-462F3709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Dynamic Range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7321-B2E0-664D-A44F-758EAC6F1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one accelerator to accelerate the particle from source all the way to the top energy (&gt;GeV level)</a:t>
            </a:r>
          </a:p>
          <a:p>
            <a:pPr lvl="1"/>
            <a:r>
              <a:rPr lang="en-US" dirty="0"/>
              <a:t>Frequency changes a lot.</a:t>
            </a:r>
          </a:p>
          <a:p>
            <a:pPr lvl="1"/>
            <a:r>
              <a:rPr lang="en-US" dirty="0"/>
              <a:t>Space charge at low energy.</a:t>
            </a:r>
          </a:p>
          <a:p>
            <a:r>
              <a:rPr lang="en-US" dirty="0" err="1"/>
              <a:t>Linac</a:t>
            </a:r>
            <a:r>
              <a:rPr lang="en-US" dirty="0"/>
              <a:t> handles up to ~MeV</a:t>
            </a:r>
          </a:p>
          <a:p>
            <a:r>
              <a:rPr lang="en-US" dirty="0"/>
              <a:t>One synchrotron can boost the energy up 10x-100x, from its injection energy to the top energy</a:t>
            </a:r>
          </a:p>
          <a:p>
            <a:r>
              <a:rPr lang="en-US" dirty="0"/>
              <a:t>Need accelerator complex to achieve high energy</a:t>
            </a:r>
          </a:p>
          <a:p>
            <a:r>
              <a:rPr lang="en-US" dirty="0"/>
              <a:t>Injection and Extraction are important.</a:t>
            </a:r>
          </a:p>
        </p:txBody>
      </p:sp>
    </p:spTree>
    <p:extLst>
      <p:ext uri="{BB962C8B-B14F-4D97-AF65-F5344CB8AC3E}">
        <p14:creationId xmlns:p14="http://schemas.microsoft.com/office/powerpoint/2010/main" val="324269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4AD4-AB46-BA42-BAA8-2458421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646"/>
            <a:ext cx="10515600" cy="1325563"/>
          </a:xfrm>
        </p:spPr>
        <p:txBody>
          <a:bodyPr/>
          <a:lstStyle/>
          <a:p>
            <a:r>
              <a:rPr lang="en-US" dirty="0"/>
              <a:t>Accelerator complex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6D196-1D3C-2843-B019-92EC4533E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420721" y="954488"/>
            <a:ext cx="6175993" cy="4917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C0708B-9848-6C41-9A17-304ABE04811E}"/>
              </a:ext>
            </a:extLst>
          </p:cNvPr>
          <p:cNvSpPr txBox="1"/>
          <p:nvPr/>
        </p:nvSpPr>
        <p:spPr>
          <a:xfrm>
            <a:off x="6227763" y="4397375"/>
            <a:ext cx="1714500" cy="1300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BD0B7-3CE5-2E4F-BB64-F6DDA01A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4" y="924377"/>
            <a:ext cx="6485553" cy="4493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6A5C5C-CE16-6F45-A998-C3B5A2ABF880}"/>
              </a:ext>
            </a:extLst>
          </p:cNvPr>
          <p:cNvSpPr txBox="1"/>
          <p:nvPr/>
        </p:nvSpPr>
        <p:spPr>
          <a:xfrm>
            <a:off x="1003300" y="5418138"/>
            <a:ext cx="6794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Relativistic Heavy Ion Collider complex:</a:t>
            </a:r>
          </a:p>
          <a:p>
            <a:r>
              <a:rPr lang="en-US" dirty="0"/>
              <a:t>1. EBIS (Electron Beam Ion Source);	2. </a:t>
            </a:r>
            <a:r>
              <a:rPr lang="en-US" dirty="0" err="1"/>
              <a:t>Linac</a:t>
            </a:r>
            <a:r>
              <a:rPr lang="en-US" dirty="0"/>
              <a:t> Accelerator</a:t>
            </a:r>
          </a:p>
          <a:p>
            <a:r>
              <a:rPr lang="en-US" dirty="0"/>
              <a:t>3. Booster	4. AGS (Alternating Gradient Synchrotron)</a:t>
            </a:r>
          </a:p>
          <a:p>
            <a:r>
              <a:rPr lang="en-US" dirty="0"/>
              <a:t>5. AGS to RHIC Line		6. RHIC </a:t>
            </a:r>
          </a:p>
        </p:txBody>
      </p:sp>
    </p:spTree>
    <p:extLst>
      <p:ext uri="{BB962C8B-B14F-4D97-AF65-F5344CB8AC3E}">
        <p14:creationId xmlns:p14="http://schemas.microsoft.com/office/powerpoint/2010/main" val="163422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5696</TotalTime>
  <Words>846</Words>
  <Application>Microsoft Macintosh PowerPoint</Application>
  <PresentationFormat>Widescreen</PresentationFormat>
  <Paragraphs>149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等线</vt:lpstr>
      <vt:lpstr>等线 Light</vt:lpstr>
      <vt:lpstr>Arial</vt:lpstr>
      <vt:lpstr>Calibri</vt:lpstr>
      <vt:lpstr>Calibri Light</vt:lpstr>
      <vt:lpstr>PT Serif</vt:lpstr>
      <vt:lpstr>Office Theme</vt:lpstr>
      <vt:lpstr>Proton Synchrotron</vt:lpstr>
      <vt:lpstr>Example: LHC Accelerator Complex</vt:lpstr>
      <vt:lpstr>Why Synchrotron?</vt:lpstr>
      <vt:lpstr>Outlines</vt:lpstr>
      <vt:lpstr>Earlier stage</vt:lpstr>
      <vt:lpstr>Earlier Stage</vt:lpstr>
      <vt:lpstr>Operation principle</vt:lpstr>
      <vt:lpstr>Energy Dynamic Range </vt:lpstr>
      <vt:lpstr>Accelerator complex</vt:lpstr>
      <vt:lpstr>Synchronization</vt:lpstr>
      <vt:lpstr>Synchrotrons in RHIC complex</vt:lpstr>
      <vt:lpstr>Synchrotrons in LHC complex</vt:lpstr>
      <vt:lpstr>Injection</vt:lpstr>
      <vt:lpstr>Simple goals</vt:lpstr>
      <vt:lpstr>Bunch Filling</vt:lpstr>
      <vt:lpstr>One-turn injection</vt:lpstr>
      <vt:lpstr>Real layouts</vt:lpstr>
      <vt:lpstr>Transfer Matrix</vt:lpstr>
      <vt:lpstr>What happened in phase space</vt:lpstr>
      <vt:lpstr>Septum</vt:lpstr>
      <vt:lpstr>Injection Kicker</vt:lpstr>
      <vt:lpstr>Injection Errors, Oscillations</vt:lpstr>
      <vt:lpstr>Injection Error, Filamentation</vt:lpstr>
      <vt:lpstr>Injection Error, Filamentation</vt:lpstr>
      <vt:lpstr>Injection Error, Filamentation</vt:lpstr>
      <vt:lpstr>Injection Error, Mismatch</vt:lpstr>
      <vt:lpstr>Emittance Blowup</vt:lpstr>
      <vt:lpstr>Multi-turn injection</vt:lpstr>
      <vt:lpstr>Multi-Turn Idea </vt:lpstr>
      <vt:lpstr>Multi-turn Injection</vt:lpstr>
      <vt:lpstr>Multi-turn Injection</vt:lpstr>
      <vt:lpstr>Charge exchange H- Injection</vt:lpstr>
      <vt:lpstr>Extraction</vt:lpstr>
      <vt:lpstr>Schemes</vt:lpstr>
      <vt:lpstr>Single Turn Extraction</vt:lpstr>
      <vt:lpstr>Multi-Turn extraction (Non-resonance)</vt:lpstr>
      <vt:lpstr>Multi-Turn extraction (Non-resonance)</vt:lpstr>
      <vt:lpstr>Multi-turn extraction (Non-resonance)</vt:lpstr>
      <vt:lpstr>Resonance (slow) extraction</vt:lpstr>
      <vt:lpstr>Resonance Low Loss Extraction</vt:lpstr>
      <vt:lpstr>More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Proton Synchrotron</dc:title>
  <dc:creator>Hao, Yue</dc:creator>
  <cp:lastModifiedBy>Hao, Yue</cp:lastModifiedBy>
  <cp:revision>48</cp:revision>
  <cp:lastPrinted>2018-10-18T15:09:38Z</cp:lastPrinted>
  <dcterms:created xsi:type="dcterms:W3CDTF">2018-08-02T18:57:38Z</dcterms:created>
  <dcterms:modified xsi:type="dcterms:W3CDTF">2018-10-18T21:19:13Z</dcterms:modified>
</cp:coreProperties>
</file>